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sldSz cx="12192000" cy="6858000"/>
  <p:notesSz cx="6858000" cy="9144000"/>
  <p:embeddedFontLs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Helvetica Neue" panose="02000503000000020004" pitchFamily="2" charset="0"/>
      <p:regular r:id="rId31"/>
      <p:bold r:id="rId32"/>
      <p:italic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5" roundtripDataSignature="AMtx7mi+JS9Jm1dYQTlubcEcx8z1Fw9V4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C7CA9D4-FACF-4CBC-9381-7E0C25B6B17A}">
  <a:tblStyle styleId="{9C7CA9D4-FACF-4CBC-9381-7E0C25B6B17A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BF5"/>
          </a:solidFill>
        </a:fill>
      </a:tcStyle>
    </a:wholeTbl>
    <a:band1H>
      <a:tcTxStyle b="off" i="off"/>
      <a:tcStyle>
        <a:tcBdr/>
        <a:fill>
          <a:solidFill>
            <a:srgbClr val="CDD4EA"/>
          </a:solidFill>
        </a:fill>
      </a:tcStyle>
    </a:band1H>
    <a:band2H>
      <a:tcTxStyle b="off" i="off"/>
      <a:tcStyle>
        <a:tcBdr/>
      </a:tcStyle>
    </a:band2H>
    <a:band1V>
      <a:tcTxStyle b="off" i="off"/>
      <a:tcStyle>
        <a:tcBdr/>
        <a:fill>
          <a:solidFill>
            <a:srgbClr val="CDD4EA"/>
          </a:solidFill>
        </a:fill>
      </a:tcStyle>
    </a:band1V>
    <a:band2V>
      <a:tcTxStyle b="off" i="off"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784"/>
    <p:restoredTop sz="94743"/>
  </p:normalViewPr>
  <p:slideViewPr>
    <p:cSldViewPr snapToGrid="0" snapToObjects="1">
      <p:cViewPr varScale="1">
        <p:scale>
          <a:sx n="149" d="100"/>
          <a:sy n="149" d="100"/>
        </p:scale>
        <p:origin x="287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customschemas.google.com/relationships/presentationmetadata" Target="meta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89d2f44461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9" name="Google Shape;189;g89d2f44461_0_6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0" name="Google Shape;190;g89d2f44461_0_6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8" name="Google Shape;198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89d2f44461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6" name="Google Shape;206;g89d2f44461_0_9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7" name="Google Shape;207;g89d2f44461_0_9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89d2f44461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3" name="Google Shape;213;g89d2f44461_0_10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4" name="Google Shape;214;g89d2f44461_0_10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53018156e9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2" name="Google Shape;222;g53018156e9_0_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3" name="Google Shape;223;g53018156e9_0_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53018156e9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0" name="Google Shape;230;g53018156e9_0_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1" name="Google Shape;231;g53018156e9_0_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53018156e9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7" name="Google Shape;237;g53018156e9_0_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8" name="Google Shape;238;g53018156e9_0_3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89d2f44461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5" name="Google Shape;245;g89d2f44461_0_1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6" name="Google Shape;246;g89d2f44461_0_1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53018156e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2" name="Google Shape;252;g53018156e9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53" name="Google Shape;253;g53018156e9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89d2f44461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9" name="Google Shape;259;g89d2f44461_0_7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0" name="Google Shape;260;g89d2f44461_0_7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2" name="Google Shape;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89d2f44461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89d2f44461_0_7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6" name="Google Shape;266;g89d2f44461_0_7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89d2f44461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6" name="Google Shape;276;g89d2f44461_0_1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7" name="Google Shape;277;g89d2f44461_0_12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83" name="Google Shape;283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89" name="Google Shape;28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5" name="Google Shape;305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" name="Google Shape;98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9" name="Google Shape;99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6" name="Google Shape;106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</p:txBody>
      </p:sp>
      <p:sp>
        <p:nvSpPr>
          <p:cNvPr id="107" name="Google Shape;107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8" name="Google Shape;118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9" name="Google Shape;119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7" name="Google Shape;137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</p:txBody>
      </p:sp>
      <p:sp>
        <p:nvSpPr>
          <p:cNvPr id="138" name="Google Shape;138;p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3" name="Google Shape;153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4" name="Google Shape;154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4" name="Google Shape;16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8" name="Google Shape;178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5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5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24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5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25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7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7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18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9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9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19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19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19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2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22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3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3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Google Shape;68;p23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YP2D6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empuslabs.atlassian.net/wiki/spaces/PIP/pages/945455340/Germline+DNA+Pipeline+Assays+xG+PGx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-US"/>
              <a:t>Dna germline (xG) pipeline</a:t>
            </a:r>
            <a:endParaRPr/>
          </a:p>
        </p:txBody>
      </p:sp>
      <p:sp>
        <p:nvSpPr>
          <p:cNvPr id="89" name="Google Shape;89;p1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Yifei Kong and Anne Sonnenschein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g89d2f44461_0_6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84975" y="128850"/>
            <a:ext cx="9058699" cy="6543776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g89d2f44461_0_63"/>
          <p:cNvSpPr txBox="1"/>
          <p:nvPr/>
        </p:nvSpPr>
        <p:spPr>
          <a:xfrm>
            <a:off x="379175" y="824275"/>
            <a:ext cx="3594000" cy="50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Tumor sequencing</a:t>
            </a:r>
            <a:endParaRPr sz="30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endParaRPr sz="30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Calibri"/>
              <a:buChar char="●"/>
            </a:pPr>
            <a:r>
              <a:rPr lang="en-US" sz="3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one input to vCall (seqIso)</a:t>
            </a:r>
            <a:endParaRPr sz="30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endParaRPr sz="30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Calibri"/>
              <a:buChar char="●"/>
            </a:pPr>
            <a:r>
              <a:rPr lang="en-US" sz="3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vCall is followed by vChar</a:t>
            </a:r>
            <a:endParaRPr sz="30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94" name="Google Shape;194;g89d2f44461_0_63"/>
          <p:cNvCxnSpPr/>
          <p:nvPr/>
        </p:nvCxnSpPr>
        <p:spPr>
          <a:xfrm flipH="1">
            <a:off x="7896500" y="2604725"/>
            <a:ext cx="1830000" cy="923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95" name="Google Shape;195;g89d2f44461_0_63"/>
          <p:cNvCxnSpPr/>
          <p:nvPr/>
        </p:nvCxnSpPr>
        <p:spPr>
          <a:xfrm rot="10800000" flipH="1">
            <a:off x="3115775" y="4533625"/>
            <a:ext cx="2753100" cy="5934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73400" y="82425"/>
            <a:ext cx="4467599" cy="6623177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11"/>
          <p:cNvSpPr txBox="1"/>
          <p:nvPr/>
        </p:nvSpPr>
        <p:spPr>
          <a:xfrm>
            <a:off x="379175" y="824275"/>
            <a:ext cx="3594000" cy="50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Germline sequencing </a:t>
            </a:r>
            <a:endParaRPr sz="30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endParaRPr sz="30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Calibri"/>
              <a:buChar char="●"/>
            </a:pPr>
            <a:r>
              <a:rPr lang="en-US" sz="3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mass array and seqIso necessary for vCall</a:t>
            </a:r>
            <a:endParaRPr sz="30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endParaRPr sz="30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Calibri"/>
              <a:buChar char="●"/>
            </a:pPr>
            <a:r>
              <a:rPr lang="en-US" sz="3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vCall is followed by </a:t>
            </a:r>
            <a:r>
              <a:rPr lang="en-US" sz="30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Dcall</a:t>
            </a:r>
            <a:endParaRPr sz="30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Calibri"/>
              <a:buChar char="○"/>
            </a:pPr>
            <a:r>
              <a:rPr lang="en-US" sz="3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After xG pipeline, → Pike → synapse </a:t>
            </a:r>
            <a:endParaRPr sz="30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02" name="Google Shape;202;p11"/>
          <p:cNvCxnSpPr/>
          <p:nvPr/>
        </p:nvCxnSpPr>
        <p:spPr>
          <a:xfrm rot="10800000" flipH="1">
            <a:off x="6561250" y="3016750"/>
            <a:ext cx="1896000" cy="1155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03" name="Google Shape;203;p11"/>
          <p:cNvCxnSpPr/>
          <p:nvPr/>
        </p:nvCxnSpPr>
        <p:spPr>
          <a:xfrm rot="10800000" flipH="1">
            <a:off x="6561250" y="3931150"/>
            <a:ext cx="1896000" cy="1155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89d2f44461_0_99"/>
          <p:cNvSpPr txBox="1">
            <a:spLocks noGrp="1"/>
          </p:cNvSpPr>
          <p:nvPr>
            <p:ph type="body" idx="1"/>
          </p:nvPr>
        </p:nvSpPr>
        <p:spPr>
          <a:xfrm>
            <a:off x="409575" y="259500"/>
            <a:ext cx="112623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/>
              <a:t>If QC status is null, Dcall will not begin</a:t>
            </a:r>
            <a:endParaRPr/>
          </a:p>
        </p:txBody>
      </p:sp>
      <p:pic>
        <p:nvPicPr>
          <p:cNvPr id="210" name="Google Shape;210;g89d2f44461_0_9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125" y="1878125"/>
            <a:ext cx="11887198" cy="17108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g89d2f44461_0_10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950" y="2340950"/>
            <a:ext cx="5518649" cy="383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g89d2f44461_0_10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05090" y="2085950"/>
            <a:ext cx="5688309" cy="4092100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g89d2f44461_0_107"/>
          <p:cNvSpPr txBox="1"/>
          <p:nvPr/>
        </p:nvSpPr>
        <p:spPr>
          <a:xfrm>
            <a:off x="6726125" y="824275"/>
            <a:ext cx="4170900" cy="7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defining variant coverage (QC criteria)</a:t>
            </a:r>
            <a:endParaRPr sz="20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Google Shape;219;g89d2f44461_0_107"/>
          <p:cNvSpPr txBox="1"/>
          <p:nvPr/>
        </p:nvSpPr>
        <p:spPr>
          <a:xfrm>
            <a:off x="814025" y="824275"/>
            <a:ext cx="4170900" cy="7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pgx gene coverage (not QC  criteria)</a:t>
            </a:r>
            <a:endParaRPr sz="20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Google Shape;225;g53018156e9_0_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47525" y="2006425"/>
            <a:ext cx="6410550" cy="3711974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53018156e9_0_19"/>
          <p:cNvSpPr txBox="1"/>
          <p:nvPr/>
        </p:nvSpPr>
        <p:spPr>
          <a:xfrm>
            <a:off x="884875" y="2226075"/>
            <a:ext cx="2654700" cy="25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-US" sz="21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Spiked in genes very high coverage, backbone around 75X</a:t>
            </a:r>
            <a:endParaRPr sz="21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21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-US" sz="21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cdf @300 looks quite different</a:t>
            </a:r>
            <a:endParaRPr sz="21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Google Shape;227;g53018156e9_0_19"/>
          <p:cNvSpPr txBox="1"/>
          <p:nvPr/>
        </p:nvSpPr>
        <p:spPr>
          <a:xfrm>
            <a:off x="3677850" y="533925"/>
            <a:ext cx="4170900" cy="7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-US" sz="25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TSQC differences-- coverage</a:t>
            </a:r>
            <a:endParaRPr sz="25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53018156e9_0_28"/>
          <p:cNvSpPr txBox="1"/>
          <p:nvPr/>
        </p:nvSpPr>
        <p:spPr>
          <a:xfrm>
            <a:off x="3373050" y="533925"/>
            <a:ext cx="5309400" cy="7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-US" sz="25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TSQC differences-- turn off all filters</a:t>
            </a:r>
            <a:endParaRPr sz="25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4" name="Google Shape;234;g53018156e9_0_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925" y="1325325"/>
            <a:ext cx="11500392" cy="52278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53018156e9_0_35"/>
          <p:cNvSpPr txBox="1"/>
          <p:nvPr/>
        </p:nvSpPr>
        <p:spPr>
          <a:xfrm>
            <a:off x="3373050" y="533925"/>
            <a:ext cx="5309400" cy="7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-US" sz="25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TSQC differences-- variants can be heterozygous or homozygous</a:t>
            </a:r>
            <a:endParaRPr sz="25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1" name="Google Shape;241;g53018156e9_0_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150" y="1588325"/>
            <a:ext cx="11887198" cy="19727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g53018156e9_0_3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4150" y="3824100"/>
            <a:ext cx="11955452" cy="151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89d2f44461_0_11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Pike</a:t>
            </a:r>
            <a:endParaRPr/>
          </a:p>
        </p:txBody>
      </p:sp>
      <p:sp>
        <p:nvSpPr>
          <p:cNvPr id="249" name="Google Shape;249;g89d2f44461_0_11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/>
              <a:t>Takes in exome gCSV from xG pipeline, and tsv file from massarray CNV call-- uses pgx database to map variants to star allele designations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/>
              <a:t>Pike outputs a json dataproduct, with star designations for each allele 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53018156e9_0_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Synapse</a:t>
            </a:r>
            <a:endParaRPr/>
          </a:p>
        </p:txBody>
      </p:sp>
      <p:sp>
        <p:nvSpPr>
          <p:cNvPr id="256" name="Google Shape;256;g53018156e9_0_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/>
              <a:t>Synapse uses PIKE output and pgx database to map star alleles to diplotypes/phenotypes/potential treatments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/>
              <a:t>Displays this information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g89d2f44461_0_7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99372"/>
            <a:ext cx="12192000" cy="66592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3200"/>
              <a:t>Outline	</a:t>
            </a:r>
            <a:endParaRPr sz="3200"/>
          </a:p>
        </p:txBody>
      </p:sp>
      <p:sp>
        <p:nvSpPr>
          <p:cNvPr id="95" name="Google Shape;95;p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Assay development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Pipeline overview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CNV calling and fingerprinting by massarray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QC and TSQC differences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Star allele calling (PIKE) and diplotype calling (Synapse)</a:t>
            </a:r>
            <a:endParaRPr/>
          </a:p>
          <a:p>
            <a:pPr marL="4572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/>
          </a:p>
          <a:p>
            <a:pPr marL="4572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g89d2f44461_0_7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9900" y="152400"/>
            <a:ext cx="9912470" cy="65532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9" name="Google Shape;269;g89d2f44461_0_79"/>
          <p:cNvCxnSpPr/>
          <p:nvPr/>
        </p:nvCxnSpPr>
        <p:spPr>
          <a:xfrm flipH="1">
            <a:off x="10122275" y="3989500"/>
            <a:ext cx="543900" cy="5769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70" name="Google Shape;270;g89d2f44461_0_79"/>
          <p:cNvCxnSpPr/>
          <p:nvPr/>
        </p:nvCxnSpPr>
        <p:spPr>
          <a:xfrm flipH="1">
            <a:off x="8049125" y="1866900"/>
            <a:ext cx="543900" cy="5769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71" name="Google Shape;271;g89d2f44461_0_79"/>
          <p:cNvSpPr txBox="1"/>
          <p:nvPr/>
        </p:nvSpPr>
        <p:spPr>
          <a:xfrm>
            <a:off x="8720875" y="1640500"/>
            <a:ext cx="7079100" cy="82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CYP2D6 is the only gene we 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currently screen for copy number variants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72" name="Google Shape;272;g89d2f44461_0_79"/>
          <p:cNvCxnSpPr/>
          <p:nvPr/>
        </p:nvCxnSpPr>
        <p:spPr>
          <a:xfrm flipH="1">
            <a:off x="8201525" y="3467100"/>
            <a:ext cx="543900" cy="5769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73" name="Google Shape;273;g89d2f44461_0_79"/>
          <p:cNvSpPr txBox="1"/>
          <p:nvPr/>
        </p:nvSpPr>
        <p:spPr>
          <a:xfrm>
            <a:off x="8720875" y="3164500"/>
            <a:ext cx="7079100" cy="82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Long indel in a highly repetitive context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89d2f44461_0_12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/>
          </a:p>
        </p:txBody>
      </p:sp>
      <p:sp>
        <p:nvSpPr>
          <p:cNvPr id="280" name="Google Shape;280;g89d2f44461_0_12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backup</a:t>
            </a:r>
            <a:endParaRPr/>
          </a:p>
        </p:txBody>
      </p:sp>
      <p:sp>
        <p:nvSpPr>
          <p:cNvPr id="286" name="Google Shape;286;p1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5"/>
          <p:cNvSpPr txBox="1">
            <a:spLocks noGrp="1"/>
          </p:cNvSpPr>
          <p:nvPr>
            <p:ph type="title"/>
          </p:nvPr>
        </p:nvSpPr>
        <p:spPr>
          <a:xfrm>
            <a:off x="712076" y="207470"/>
            <a:ext cx="10515600" cy="7805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lang="en-US" sz="3200"/>
              <a:t>xG probe set evolution </a:t>
            </a:r>
            <a:endParaRPr/>
          </a:p>
        </p:txBody>
      </p:sp>
      <p:sp>
        <p:nvSpPr>
          <p:cNvPr id="292" name="Google Shape;292;p5"/>
          <p:cNvSpPr txBox="1">
            <a:spLocks noGrp="1"/>
          </p:cNvSpPr>
          <p:nvPr>
            <p:ph type="body" idx="1"/>
          </p:nvPr>
        </p:nvSpPr>
        <p:spPr>
          <a:xfrm>
            <a:off x="770501" y="5583775"/>
            <a:ext cx="10515600" cy="1014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xg_v1.0.bed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xg_pgx_define_variants_v1.0.bed</a:t>
            </a:r>
            <a:endParaRPr/>
          </a:p>
        </p:txBody>
      </p:sp>
      <p:sp>
        <p:nvSpPr>
          <p:cNvPr id="293" name="Google Shape;293;p5"/>
          <p:cNvSpPr/>
          <p:nvPr/>
        </p:nvSpPr>
        <p:spPr>
          <a:xfrm>
            <a:off x="1145629" y="1072056"/>
            <a:ext cx="4309241" cy="735724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B4D4A5"/>
              </a:gs>
              <a:gs pos="50000">
                <a:srgbClr val="A8CD97"/>
              </a:gs>
              <a:gs pos="100000">
                <a:srgbClr val="9BC985"/>
              </a:gs>
            </a:gsLst>
            <a:lin ang="5400000" scaled="0"/>
          </a:gradFill>
          <a:ln w="9525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IDT Exome v1/v2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4" name="Google Shape;294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22216" y="1839308"/>
            <a:ext cx="8469784" cy="43933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5" name="Google Shape;295;p5"/>
          <p:cNvGrpSpPr/>
          <p:nvPr/>
        </p:nvGrpSpPr>
        <p:grpSpPr>
          <a:xfrm>
            <a:off x="701566" y="2144111"/>
            <a:ext cx="2102068" cy="2990193"/>
            <a:chOff x="501869" y="2490952"/>
            <a:chExt cx="2102068" cy="2990193"/>
          </a:xfrm>
        </p:grpSpPr>
        <p:sp>
          <p:nvSpPr>
            <p:cNvPr id="296" name="Google Shape;296;p5"/>
            <p:cNvSpPr/>
            <p:nvPr/>
          </p:nvSpPr>
          <p:spPr>
            <a:xfrm>
              <a:off x="501869" y="2490952"/>
              <a:ext cx="2102068" cy="557048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B0CAE9"/>
                </a:gs>
                <a:gs pos="50000">
                  <a:srgbClr val="A1C1E4"/>
                </a:gs>
                <a:gs pos="100000">
                  <a:srgbClr val="90B8E4"/>
                </a:gs>
              </a:gsLst>
              <a:lin ang="5400000" scaled="0"/>
            </a:gradFill>
            <a:ln w="9525" cap="flat" cmpd="sng">
              <a:solidFill>
                <a:schemeClr val="accent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xE_boost</a:t>
              </a: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" name="Google Shape;297;p5"/>
            <p:cNvSpPr/>
            <p:nvPr/>
          </p:nvSpPr>
          <p:spPr>
            <a:xfrm>
              <a:off x="501869" y="3302000"/>
              <a:ext cx="2102068" cy="557048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B0CAE9"/>
                </a:gs>
                <a:gs pos="50000">
                  <a:srgbClr val="A1C1E4"/>
                </a:gs>
                <a:gs pos="100000">
                  <a:srgbClr val="90B8E4"/>
                </a:gs>
              </a:gsLst>
              <a:lin ang="5400000" scaled="0"/>
            </a:gradFill>
            <a:ln w="9525" cap="flat" cmpd="sng">
              <a:solidFill>
                <a:schemeClr val="accent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xE_novel</a:t>
              </a: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" name="Google Shape;298;p5"/>
            <p:cNvSpPr/>
            <p:nvPr/>
          </p:nvSpPr>
          <p:spPr>
            <a:xfrm>
              <a:off x="501869" y="4113048"/>
              <a:ext cx="2102068" cy="557048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B0CAE9"/>
                </a:gs>
                <a:gs pos="50000">
                  <a:srgbClr val="A1C1E4"/>
                </a:gs>
                <a:gs pos="100000">
                  <a:srgbClr val="90B8E4"/>
                </a:gs>
              </a:gsLst>
              <a:lin ang="5400000" scaled="0"/>
            </a:gradFill>
            <a:ln w="9525" cap="flat" cmpd="sng">
              <a:solidFill>
                <a:schemeClr val="accent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xG_spike_in_1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299;p5"/>
            <p:cNvSpPr/>
            <p:nvPr/>
          </p:nvSpPr>
          <p:spPr>
            <a:xfrm>
              <a:off x="501869" y="4924097"/>
              <a:ext cx="2102068" cy="557048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B0CAE9"/>
                </a:gs>
                <a:gs pos="50000">
                  <a:srgbClr val="A1C1E4"/>
                </a:gs>
                <a:gs pos="100000">
                  <a:srgbClr val="90B8E4"/>
                </a:gs>
              </a:gsLst>
              <a:lin ang="5400000" scaled="0"/>
            </a:gradFill>
            <a:ln w="9525" cap="flat" cmpd="sng">
              <a:solidFill>
                <a:schemeClr val="accent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xG_spike_in_2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00" name="Google Shape;300;p5"/>
          <p:cNvSpPr/>
          <p:nvPr/>
        </p:nvSpPr>
        <p:spPr>
          <a:xfrm>
            <a:off x="2921876" y="1944414"/>
            <a:ext cx="662152" cy="3867807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381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1" name="Google Shape;301;p5"/>
          <p:cNvSpPr/>
          <p:nvPr/>
        </p:nvSpPr>
        <p:spPr>
          <a:xfrm>
            <a:off x="8096233" y="4067929"/>
            <a:ext cx="259492" cy="262333"/>
          </a:xfrm>
          <a:prstGeom prst="ellipse">
            <a:avLst/>
          </a:prstGeom>
          <a:solidFill>
            <a:srgbClr val="7030A0"/>
          </a:solidFill>
          <a:ln>
            <a:noFill/>
          </a:ln>
          <a:effectLst>
            <a:outerShdw blurRad="57150" dist="19050" dir="5400000" algn="ctr" rotWithShape="0">
              <a:srgbClr val="000000">
                <a:alpha val="6196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" name="Google Shape;302;p5"/>
          <p:cNvSpPr txBox="1"/>
          <p:nvPr/>
        </p:nvSpPr>
        <p:spPr>
          <a:xfrm>
            <a:off x="9017875" y="6222124"/>
            <a:ext cx="2974428" cy="378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~50 sample per SP flow cell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Bed size </a:t>
            </a:r>
            <a:endParaRPr/>
          </a:p>
        </p:txBody>
      </p:sp>
      <p:sp>
        <p:nvSpPr>
          <p:cNvPr id="308" name="Google Shape;308;p1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IDT_v2:  34402510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xG_4_spike_in.bed:	206843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Dup_rate: (0.17– 0.28)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Avg total reads: 43,350,000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Avg unique reads:  35,680,000 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Avg coverage: 79.58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Avg dv coverage: 1840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"/>
          <p:cNvSpPr txBox="1">
            <a:spLocks noGrp="1"/>
          </p:cNvSpPr>
          <p:nvPr>
            <p:ph type="title"/>
          </p:nvPr>
        </p:nvSpPr>
        <p:spPr>
          <a:xfrm>
            <a:off x="455140" y="111212"/>
            <a:ext cx="10515600" cy="887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lang="en-US" sz="3200"/>
              <a:t>Germline genetic testing </a:t>
            </a:r>
            <a:endParaRPr/>
          </a:p>
        </p:txBody>
      </p:sp>
      <p:pic>
        <p:nvPicPr>
          <p:cNvPr id="102" name="Google Shape;102;p3" descr="A picture containing clock&#10;&#10;Description automatically generated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2277035" y="887506"/>
            <a:ext cx="9348128" cy="144579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03" name="Google Shape;103;p3"/>
          <p:cNvGraphicFramePr/>
          <p:nvPr/>
        </p:nvGraphicFramePr>
        <p:xfrm>
          <a:off x="287283" y="2390809"/>
          <a:ext cx="11631450" cy="4142660"/>
        </p:xfrm>
        <a:graphic>
          <a:graphicData uri="http://schemas.openxmlformats.org/drawingml/2006/table">
            <a:tbl>
              <a:tblPr firstRow="1" bandRow="1">
                <a:noFill/>
                <a:tableStyleId>{9C7CA9D4-FACF-4CBC-9381-7E0C25B6B17A}</a:tableStyleId>
              </a:tblPr>
              <a:tblGrid>
                <a:gridCol w="2015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52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15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413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WGS</a:t>
                      </a:r>
                      <a:endParaRPr sz="14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WES</a:t>
                      </a:r>
                      <a:endParaRPr sz="14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Panel</a:t>
                      </a:r>
                      <a:endParaRPr sz="14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13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Bed size (bp)</a:t>
                      </a:r>
                      <a:endParaRPr sz="14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~ 3,234,830,000</a:t>
                      </a:r>
                      <a:endParaRPr sz="18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34,402,510 (IDT_v2)</a:t>
                      </a:r>
                      <a:endParaRPr sz="14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13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Depth (x)</a:t>
                      </a:r>
                      <a:endParaRPr sz="14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30-40</a:t>
                      </a:r>
                      <a:endParaRPr sz="14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100-200</a:t>
                      </a:r>
                      <a:endParaRPr sz="14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300+</a:t>
                      </a:r>
                      <a:endParaRPr sz="14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13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Cost ($)</a:t>
                      </a:r>
                      <a:endParaRPr sz="14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1000 – 4000</a:t>
                      </a:r>
                      <a:endParaRPr sz="14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~ 1000</a:t>
                      </a:r>
                      <a:endParaRPr sz="14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&lt; 1000</a:t>
                      </a:r>
                      <a:endParaRPr sz="14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15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Advantage</a:t>
                      </a:r>
                      <a:endParaRPr sz="14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Char char="•"/>
                      </a:pPr>
                      <a:r>
                        <a:rPr lang="en-US" sz="1800" u="none" strike="noStrike" cap="none"/>
                        <a:t>Good accuracy in SV calling</a:t>
                      </a:r>
                      <a:endParaRPr sz="1400" u="none" strike="noStrike" cap="none"/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Char char="•"/>
                      </a:pPr>
                      <a:r>
                        <a:rPr lang="en-US" sz="1800" u="none" strike="noStrike" cap="none"/>
                        <a:t>Simplified lab procedures</a:t>
                      </a:r>
                      <a:endParaRPr sz="1400" u="none" strike="noStrike" cap="none"/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Char char="•"/>
                      </a:pPr>
                      <a:r>
                        <a:rPr lang="en-US" sz="1800" u="none" strike="noStrike" cap="none"/>
                        <a:t>Once per lifetime effort</a:t>
                      </a:r>
                      <a:endParaRPr sz="14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Char char="•"/>
                      </a:pPr>
                      <a:r>
                        <a:rPr lang="en-US" sz="1800" u="none" strike="noStrike" cap="none"/>
                        <a:t>Cost effective</a:t>
                      </a:r>
                      <a:endParaRPr sz="1400" u="none" strike="noStrike" cap="none"/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Char char="•"/>
                      </a:pPr>
                      <a:r>
                        <a:rPr lang="en-US" sz="1800" u="none" strike="noStrike" cap="none"/>
                        <a:t>Cover most coding regions</a:t>
                      </a:r>
                      <a:endParaRPr sz="14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Char char="•"/>
                      </a:pPr>
                      <a:r>
                        <a:rPr lang="en-US" sz="1800" u="none" strike="noStrike" cap="none"/>
                        <a:t>Most cost effective</a:t>
                      </a:r>
                      <a:endParaRPr sz="1400" u="none" strike="noStrike" cap="none"/>
                    </a:p>
                    <a:p>
                      <a:pPr marL="2857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13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Disadvantage</a:t>
                      </a:r>
                      <a:endParaRPr sz="14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Char char="•"/>
                      </a:pPr>
                      <a:r>
                        <a:rPr lang="en-US" sz="1800" u="none" strike="noStrike" cap="none"/>
                        <a:t>High cost in sequencing, data processing/storage</a:t>
                      </a:r>
                      <a:endParaRPr sz="1400" u="none" strike="noStrike" cap="none"/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Char char="•"/>
                      </a:pPr>
                      <a:r>
                        <a:rPr lang="en-US" sz="1800" u="none" strike="noStrike" cap="none"/>
                        <a:t>Limited WGS specific annotation strategy </a:t>
                      </a:r>
                      <a:endParaRPr sz="1400" u="none" strike="noStrike" cap="none"/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Char char="•"/>
                      </a:pPr>
                      <a:r>
                        <a:rPr lang="en-US" sz="1800" u="none" strike="noStrike" cap="none"/>
                        <a:t>No insurance coverage</a:t>
                      </a:r>
                      <a:endParaRPr sz="14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Char char="•"/>
                      </a:pPr>
                      <a:r>
                        <a:rPr lang="en-US" sz="1800" u="none" strike="noStrike" cap="none"/>
                        <a:t>SV calling is highly dependent on capture set and lab procedures</a:t>
                      </a:r>
                      <a:endParaRPr sz="1400" u="none" strike="noStrike" cap="none"/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Char char="•"/>
                      </a:pPr>
                      <a:r>
                        <a:rPr lang="en-US" sz="1800" u="none" strike="noStrike" cap="none"/>
                        <a:t>Clinical reporting could be resource demanding</a:t>
                      </a:r>
                      <a:endParaRPr sz="14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Char char="•"/>
                      </a:pPr>
                      <a:r>
                        <a:rPr lang="en-US" sz="1800" u="none" strike="noStrike" cap="none"/>
                        <a:t>Panel specific capture probe</a:t>
                      </a:r>
                      <a:endParaRPr sz="1400" u="none" strike="noStrike" cap="none"/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Char char="•"/>
                      </a:pPr>
                      <a:r>
                        <a:rPr lang="en-US" sz="1800" u="none" strike="noStrike" cap="none"/>
                        <a:t>No SV calling unless dedicated development</a:t>
                      </a:r>
                      <a:endParaRPr sz="14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0"/>
          <p:cNvSpPr txBox="1">
            <a:spLocks noGrp="1"/>
          </p:cNvSpPr>
          <p:nvPr>
            <p:ph type="title"/>
          </p:nvPr>
        </p:nvSpPr>
        <p:spPr>
          <a:xfrm>
            <a:off x="743607" y="217980"/>
            <a:ext cx="10515600" cy="9066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3200"/>
              <a:t> nP (neuro Psych) panel</a:t>
            </a:r>
            <a:endParaRPr sz="3200"/>
          </a:p>
        </p:txBody>
      </p:sp>
      <p:sp>
        <p:nvSpPr>
          <p:cNvPr id="110" name="Google Shape;110;p10"/>
          <p:cNvSpPr txBox="1">
            <a:spLocks noGrp="1"/>
          </p:cNvSpPr>
          <p:nvPr>
            <p:ph type="body" idx="1"/>
          </p:nvPr>
        </p:nvSpPr>
        <p:spPr>
          <a:xfrm>
            <a:off x="375746" y="1114096"/>
            <a:ext cx="10515600" cy="4673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2400"/>
              <a:t>Mental (psychiatric) disorder</a:t>
            </a:r>
            <a:endParaRPr/>
          </a:p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2400"/>
              <a:t>Star allele nomenclature: standardize genetic polymorphism annotation of haplotype patterns defined by SNP, INDEL and CNV</a:t>
            </a:r>
            <a:endParaRPr/>
          </a:p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2400"/>
              <a:t>Biomarker based drug selection vs traditional “trial-and-error”</a:t>
            </a:r>
            <a:endParaRPr/>
          </a:p>
        </p:txBody>
      </p:sp>
      <p:sp>
        <p:nvSpPr>
          <p:cNvPr id="111" name="Google Shape;111;p10"/>
          <p:cNvSpPr txBox="1"/>
          <p:nvPr/>
        </p:nvSpPr>
        <p:spPr>
          <a:xfrm>
            <a:off x="531625" y="3272695"/>
            <a:ext cx="313861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Cytochrome P450 2D6</a:t>
            </a: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(</a:t>
            </a:r>
            <a:r>
              <a:rPr lang="en-US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CYP2D6</a:t>
            </a: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10"/>
          <p:cNvSpPr txBox="1"/>
          <p:nvPr/>
        </p:nvSpPr>
        <p:spPr>
          <a:xfrm>
            <a:off x="3635160" y="5897156"/>
            <a:ext cx="2137719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……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10"/>
          <p:cNvSpPr/>
          <p:nvPr/>
        </p:nvSpPr>
        <p:spPr>
          <a:xfrm>
            <a:off x="934275" y="6228519"/>
            <a:ext cx="2390398" cy="253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sng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https://en.wikipedia.org/wiki/CYP2D6</a:t>
            </a:r>
            <a:endParaRPr sz="105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14" name="Google Shape;114;p10"/>
          <p:cNvGraphicFramePr/>
          <p:nvPr/>
        </p:nvGraphicFramePr>
        <p:xfrm>
          <a:off x="239111" y="3704786"/>
          <a:ext cx="10515625" cy="2866205"/>
        </p:xfrm>
        <a:graphic>
          <a:graphicData uri="http://schemas.openxmlformats.org/drawingml/2006/table">
            <a:tbl>
              <a:tblPr>
                <a:noFill/>
                <a:tableStyleId>{9C7CA9D4-FACF-4CBC-9381-7E0C25B6B17A}</a:tableStyleId>
              </a:tblPr>
              <a:tblGrid>
                <a:gridCol w="1271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10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446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89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912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/>
                        <a:t>Allele Name</a:t>
                      </a:r>
                      <a:endParaRPr sz="1200" b="1" i="0" u="none" strike="noStrike" cap="none">
                        <a:solidFill>
                          <a:srgbClr val="222222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7175" marR="7175" marT="717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/>
                        <a:t>Defining Name/Change</a:t>
                      </a:r>
                      <a:endParaRPr sz="1200" b="1" i="0" u="none" strike="noStrike" cap="none">
                        <a:solidFill>
                          <a:srgbClr val="222222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7175" marR="7175" marT="717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/>
                        <a:t>Comments</a:t>
                      </a:r>
                      <a:endParaRPr sz="1200" b="1" i="0" u="none" strike="noStrike" cap="none">
                        <a:solidFill>
                          <a:srgbClr val="222222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7175" marR="7175" marT="717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/>
                        <a:t>Enzyme Activity</a:t>
                      </a:r>
                      <a:endParaRPr sz="1200" b="1" i="0" u="none" strike="noStrike" cap="none">
                        <a:solidFill>
                          <a:srgbClr val="222222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7175" marR="7175" marT="717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12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/>
                        <a:t>CYP2D6*1</a:t>
                      </a:r>
                      <a:endParaRPr sz="1200" b="0" i="0" u="none" strike="noStrike" cap="none">
                        <a:solidFill>
                          <a:srgbClr val="222222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7175" marR="7175" marT="717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/>
                        <a:t> </a:t>
                      </a:r>
                      <a:endParaRPr sz="1200" b="0" i="0" u="none" strike="noStrike" cap="none">
                        <a:solidFill>
                          <a:srgbClr val="222222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7175" marR="7175" marT="717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/>
                        <a:t>Wild-type</a:t>
                      </a:r>
                      <a:endParaRPr sz="1200" b="0" i="0" u="none" strike="noStrike" cap="none">
                        <a:solidFill>
                          <a:srgbClr val="222222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7175" marR="7175" marT="717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/>
                        <a:t>normal</a:t>
                      </a:r>
                      <a:endParaRPr sz="1200" b="0" i="0" u="none" strike="noStrike" cap="none">
                        <a:solidFill>
                          <a:srgbClr val="222222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7175" marR="7175" marT="717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/>
                        <a:t>CYP2D6*2</a:t>
                      </a:r>
                      <a:endParaRPr sz="1200" b="0" i="0" u="none" strike="noStrike" cap="none">
                        <a:solidFill>
                          <a:srgbClr val="222222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7175" marR="7175" marT="717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/>
                        <a:t>2850C&gt;T, 4180G&gt;C (but these also appear in other variants)</a:t>
                      </a:r>
                      <a:endParaRPr sz="1200" b="0" i="0" u="none" strike="noStrike" cap="none">
                        <a:solidFill>
                          <a:srgbClr val="222222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7175" marR="7175" marT="717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/>
                        <a:t>R296C, S486T; has several subvariants</a:t>
                      </a:r>
                      <a:endParaRPr sz="1200" b="0" i="0" u="none" strike="noStrike" cap="none">
                        <a:solidFill>
                          <a:srgbClr val="222222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7175" marR="7175" marT="717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/>
                        <a:t>normal (except *2XN subvariant)</a:t>
                      </a:r>
                      <a:endParaRPr sz="1200" b="0" i="0" u="none" strike="noStrike" cap="none">
                        <a:solidFill>
                          <a:srgbClr val="222222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7175" marR="7175" marT="717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12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/>
                        <a:t>CYP2D6*3A</a:t>
                      </a:r>
                      <a:endParaRPr sz="1200" b="0" i="0" u="none" strike="noStrike" cap="none">
                        <a:solidFill>
                          <a:srgbClr val="222222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7175" marR="7175" marT="717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/>
                        <a:t>2549delA</a:t>
                      </a:r>
                      <a:endParaRPr sz="1200" b="0" i="0" u="none" strike="noStrike" cap="none">
                        <a:solidFill>
                          <a:srgbClr val="222222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7175" marR="7175" marT="717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/>
                        <a:t>259frameshift</a:t>
                      </a:r>
                      <a:endParaRPr sz="1200" b="0" i="0" u="none" strike="noStrike" cap="none">
                        <a:solidFill>
                          <a:srgbClr val="222222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7175" marR="7175" marT="717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/>
                        <a:t>none</a:t>
                      </a:r>
                      <a:endParaRPr sz="1200" b="0" i="0" u="none" strike="noStrike" cap="none">
                        <a:solidFill>
                          <a:srgbClr val="222222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7175" marR="7175" marT="717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12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/>
                        <a:t>CYP2D6*3B</a:t>
                      </a:r>
                      <a:endParaRPr sz="1200" b="0" i="0" u="none" strike="noStrike" cap="none">
                        <a:solidFill>
                          <a:srgbClr val="222222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7175" marR="7175" marT="717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/>
                        <a:t>1749A&gt;G, 2549delA</a:t>
                      </a:r>
                      <a:endParaRPr sz="1200" b="0" i="0" u="none" strike="noStrike" cap="none">
                        <a:solidFill>
                          <a:srgbClr val="222222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7175" marR="7175" marT="717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/>
                        <a:t>N166D; 259frameshift</a:t>
                      </a:r>
                      <a:endParaRPr sz="1200" b="0" i="0" u="none" strike="noStrike" cap="none">
                        <a:solidFill>
                          <a:srgbClr val="222222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7175" marR="7175" marT="717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/>
                        <a:t>none</a:t>
                      </a:r>
                      <a:endParaRPr sz="1200" b="0" i="0" u="none" strike="noStrike" cap="none">
                        <a:solidFill>
                          <a:srgbClr val="222222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7175" marR="7175" marT="717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51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/>
                        <a:t>CYP2D6*4</a:t>
                      </a:r>
                      <a:endParaRPr sz="1200" b="0" i="0" u="none" strike="noStrike" cap="none">
                        <a:solidFill>
                          <a:srgbClr val="222222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7175" marR="7175" marT="717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/>
                        <a:t>1846G&gt;A</a:t>
                      </a:r>
                      <a:endParaRPr sz="1200" b="0" i="0" u="none" strike="noStrike" cap="none">
                        <a:solidFill>
                          <a:srgbClr val="222222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7175" marR="7175" marT="717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/>
                        <a:t>splicing defect; has several subvariants</a:t>
                      </a:r>
                      <a:endParaRPr sz="1200" b="0" i="0" u="none" strike="noStrike" cap="none">
                        <a:solidFill>
                          <a:srgbClr val="222222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7175" marR="7175" marT="717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/>
                        <a:t>none</a:t>
                      </a:r>
                      <a:endParaRPr sz="1200" b="0" i="0" u="none" strike="noStrike" cap="none">
                        <a:solidFill>
                          <a:srgbClr val="222222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7175" marR="7175" marT="717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12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/>
                        <a:t>CYP2D6*4F</a:t>
                      </a:r>
                      <a:endParaRPr sz="1200" b="0" i="0" u="none" strike="noStrike" cap="none">
                        <a:solidFill>
                          <a:srgbClr val="222222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7175" marR="7175" marT="717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/>
                        <a:t>1846G&gt;A, 1858C&gt;T</a:t>
                      </a:r>
                      <a:endParaRPr sz="1200" b="0" i="0" u="none" strike="noStrike" cap="none">
                        <a:solidFill>
                          <a:srgbClr val="222222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7175" marR="7175" marT="717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/>
                        <a:t>splicing defect, R173C</a:t>
                      </a:r>
                      <a:endParaRPr sz="1200" b="0" i="0" u="none" strike="noStrike" cap="none">
                        <a:solidFill>
                          <a:srgbClr val="222222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7175" marR="7175" marT="717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/>
                        <a:t>none</a:t>
                      </a:r>
                      <a:endParaRPr sz="1200" b="0" i="0" u="none" strike="noStrike" cap="none">
                        <a:solidFill>
                          <a:srgbClr val="222222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7175" marR="7175" marT="717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12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/>
                        <a:t>CYP2D6*4G</a:t>
                      </a:r>
                      <a:endParaRPr sz="1200" b="0" i="0" u="none" strike="noStrike" cap="none">
                        <a:solidFill>
                          <a:srgbClr val="222222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7175" marR="7175" marT="717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/>
                        <a:t>1846G&gt;A, 2938C&gt;T</a:t>
                      </a:r>
                      <a:endParaRPr sz="1200" b="0" i="0" u="none" strike="noStrike" cap="none">
                        <a:solidFill>
                          <a:srgbClr val="222222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7175" marR="7175" marT="717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/>
                        <a:t>splicing defect, P325L</a:t>
                      </a:r>
                      <a:endParaRPr sz="1200" b="0" i="0" u="none" strike="noStrike" cap="none">
                        <a:solidFill>
                          <a:srgbClr val="222222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7175" marR="7175" marT="717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/>
                        <a:t>none</a:t>
                      </a:r>
                      <a:endParaRPr sz="1200" b="0" i="0" u="none" strike="noStrike" cap="none">
                        <a:solidFill>
                          <a:srgbClr val="222222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7175" marR="7175" marT="717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12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/>
                        <a:t>CYP2D6*4H</a:t>
                      </a:r>
                      <a:endParaRPr sz="1200" b="0" i="0" u="none" strike="noStrike" cap="none">
                        <a:solidFill>
                          <a:srgbClr val="222222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7175" marR="7175" marT="717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/>
                        <a:t>1846G&gt;A, 3877G&gt;C</a:t>
                      </a:r>
                      <a:endParaRPr sz="1200" b="0" i="0" u="none" strike="noStrike" cap="none">
                        <a:solidFill>
                          <a:srgbClr val="222222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7175" marR="7175" marT="717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/>
                        <a:t>splicing defect, E418Q</a:t>
                      </a:r>
                      <a:endParaRPr sz="1200" b="0" i="0" u="none" strike="noStrike" cap="none">
                        <a:solidFill>
                          <a:srgbClr val="222222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7175" marR="7175" marT="717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/>
                        <a:t>none</a:t>
                      </a:r>
                      <a:endParaRPr sz="1200" b="0" i="0" u="none" strike="noStrike" cap="none">
                        <a:solidFill>
                          <a:srgbClr val="222222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7175" marR="7175" marT="717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12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/>
                        <a:t>CYP2D6*5</a:t>
                      </a:r>
                      <a:endParaRPr sz="1200" b="0" i="0" u="none" strike="noStrike" cap="none">
                        <a:solidFill>
                          <a:srgbClr val="222222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7175" marR="7175" marT="717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/>
                        <a:t>whole-gene deletion</a:t>
                      </a:r>
                      <a:endParaRPr sz="1200" b="0" i="0" u="none" strike="noStrike" cap="none">
                        <a:solidFill>
                          <a:srgbClr val="222222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7175" marR="7175" marT="717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/>
                        <a:t>CYP2D6 gene deleted</a:t>
                      </a:r>
                      <a:endParaRPr sz="1200" b="0" i="0" u="none" strike="noStrike" cap="none">
                        <a:solidFill>
                          <a:srgbClr val="222222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7175" marR="7175" marT="717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/>
                        <a:t>none</a:t>
                      </a:r>
                      <a:endParaRPr sz="1200" b="0" i="0" u="none" strike="noStrike" cap="none">
                        <a:solidFill>
                          <a:srgbClr val="222222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7175" marR="7175" marT="717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12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/>
                        <a:t>CYP2D6*6</a:t>
                      </a:r>
                      <a:endParaRPr sz="1200" b="0" i="0" u="none" strike="noStrike" cap="none">
                        <a:solidFill>
                          <a:srgbClr val="222222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7175" marR="7175" marT="717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/>
                        <a:t>1707delT</a:t>
                      </a:r>
                      <a:endParaRPr sz="1200" b="0" i="0" u="none" strike="noStrike" cap="none">
                        <a:solidFill>
                          <a:srgbClr val="222222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7175" marR="7175" marT="717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/>
                        <a:t>118frameshift</a:t>
                      </a:r>
                      <a:endParaRPr sz="1200" b="0" i="0" u="none" strike="noStrike" cap="none">
                        <a:solidFill>
                          <a:srgbClr val="222222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7175" marR="7175" marT="717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/>
                        <a:t>none</a:t>
                      </a:r>
                      <a:endParaRPr sz="1200" b="0" i="0" u="none" strike="noStrike" cap="none">
                        <a:solidFill>
                          <a:srgbClr val="222222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7175" marR="7175" marT="717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912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/>
                        <a:t>CYP2D6*7</a:t>
                      </a:r>
                      <a:endParaRPr sz="1200" b="0" i="0" u="none" strike="noStrike" cap="none">
                        <a:solidFill>
                          <a:srgbClr val="222222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7175" marR="7175" marT="717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/>
                        <a:t>2935A&gt;C</a:t>
                      </a:r>
                      <a:endParaRPr sz="1200" b="0" i="0" u="none" strike="noStrike" cap="none">
                        <a:solidFill>
                          <a:srgbClr val="222222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7175" marR="7175" marT="717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/>
                        <a:t>H324P</a:t>
                      </a:r>
                      <a:endParaRPr sz="1200" b="0" i="0" u="none" strike="noStrike" cap="none">
                        <a:solidFill>
                          <a:srgbClr val="222222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7175" marR="7175" marT="717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/>
                        <a:t>none</a:t>
                      </a:r>
                      <a:endParaRPr sz="1200" b="0" i="0" u="none" strike="noStrike" cap="none">
                        <a:solidFill>
                          <a:srgbClr val="222222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7175" marR="7175" marT="717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912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/>
                        <a:t>CYP2D6*8</a:t>
                      </a:r>
                      <a:endParaRPr sz="1200" b="0" i="0" u="none" strike="noStrike" cap="none">
                        <a:solidFill>
                          <a:srgbClr val="222222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7175" marR="7175" marT="717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/>
                        <a:t>1758G&gt;T</a:t>
                      </a:r>
                      <a:endParaRPr sz="1200" b="0" i="0" u="none" strike="noStrike" cap="none">
                        <a:solidFill>
                          <a:srgbClr val="222222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7175" marR="7175" marT="717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/>
                        <a:t>G169X</a:t>
                      </a:r>
                      <a:endParaRPr sz="1200" b="0" i="0" u="none" strike="noStrike" cap="none">
                        <a:solidFill>
                          <a:srgbClr val="222222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7175" marR="7175" marT="717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/>
                        <a:t>none</a:t>
                      </a:r>
                      <a:endParaRPr sz="1200" b="0" i="0" u="none" strike="noStrike" cap="none">
                        <a:solidFill>
                          <a:srgbClr val="222222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7175" marR="7175" marT="717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912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/>
                        <a:t>CYP2D6*9</a:t>
                      </a:r>
                      <a:endParaRPr sz="1200" b="0" i="0" u="none" strike="noStrike" cap="none">
                        <a:solidFill>
                          <a:srgbClr val="222222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7175" marR="7175" marT="717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/>
                        <a:t>2615-2617delAAG</a:t>
                      </a:r>
                      <a:endParaRPr sz="1200" b="0" i="0" u="none" strike="noStrike" cap="none">
                        <a:solidFill>
                          <a:srgbClr val="222222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7175" marR="7175" marT="717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/>
                        <a:t>K281del</a:t>
                      </a:r>
                      <a:endParaRPr sz="1200" b="0" i="0" u="none" strike="noStrike" cap="none">
                        <a:solidFill>
                          <a:srgbClr val="222222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7175" marR="7175" marT="717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/>
                        <a:t>decreased</a:t>
                      </a:r>
                      <a:endParaRPr sz="1200" b="0" i="0" u="none" strike="noStrike" cap="none">
                        <a:solidFill>
                          <a:srgbClr val="222222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7175" marR="7175" marT="717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912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/>
                        <a:t>CYP2D6*10</a:t>
                      </a:r>
                      <a:endParaRPr sz="1200" b="0" i="0" u="none" strike="noStrike" cap="none">
                        <a:solidFill>
                          <a:srgbClr val="222222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7175" marR="7175" marT="717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/>
                        <a:t>100C&gt;T (but also appears in other variants)</a:t>
                      </a:r>
                      <a:endParaRPr sz="1200" b="0" i="0" u="none" strike="noStrike" cap="none">
                        <a:solidFill>
                          <a:srgbClr val="222222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7175" marR="7175" marT="717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/>
                        <a:t>P34S</a:t>
                      </a:r>
                      <a:endParaRPr sz="1200" b="0" i="0" u="none" strike="noStrike" cap="none">
                        <a:solidFill>
                          <a:srgbClr val="222222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7175" marR="7175" marT="717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/>
                        <a:t>decreased</a:t>
                      </a:r>
                      <a:endParaRPr sz="1200" b="0" i="0" u="none" strike="noStrike" cap="none">
                        <a:solidFill>
                          <a:srgbClr val="222222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7175" marR="7175" marT="717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pic>
        <p:nvPicPr>
          <p:cNvPr id="115" name="Google Shape;115;p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105552" y="2293244"/>
            <a:ext cx="1735059" cy="13012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4"/>
          <p:cNvSpPr txBox="1">
            <a:spLocks noGrp="1"/>
          </p:cNvSpPr>
          <p:nvPr>
            <p:ph type="title"/>
          </p:nvPr>
        </p:nvSpPr>
        <p:spPr>
          <a:xfrm>
            <a:off x="859220" y="196960"/>
            <a:ext cx="10515600" cy="612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lang="en-US" sz="3200"/>
              <a:t>Exome backbone based product development strategy</a:t>
            </a:r>
            <a:endParaRPr/>
          </a:p>
        </p:txBody>
      </p:sp>
      <p:grpSp>
        <p:nvGrpSpPr>
          <p:cNvPr id="122" name="Google Shape;122;p4"/>
          <p:cNvGrpSpPr/>
          <p:nvPr/>
        </p:nvGrpSpPr>
        <p:grpSpPr>
          <a:xfrm>
            <a:off x="1292774" y="3302805"/>
            <a:ext cx="10174014" cy="2188177"/>
            <a:chOff x="1292774" y="3302805"/>
            <a:chExt cx="10174014" cy="2188177"/>
          </a:xfrm>
        </p:grpSpPr>
        <p:pic>
          <p:nvPicPr>
            <p:cNvPr id="123" name="Google Shape;123;p4" descr="A picture containing food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292774" y="3786201"/>
              <a:ext cx="10174014" cy="17047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4" name="Google Shape;124;p4"/>
            <p:cNvSpPr/>
            <p:nvPr/>
          </p:nvSpPr>
          <p:spPr>
            <a:xfrm>
              <a:off x="3153103" y="3478923"/>
              <a:ext cx="609600" cy="1597574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lt1"/>
            </a:solidFill>
            <a:ln w="2857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" name="Google Shape;125;p4"/>
            <p:cNvSpPr/>
            <p:nvPr/>
          </p:nvSpPr>
          <p:spPr>
            <a:xfrm rot="1731116">
              <a:off x="7651397" y="3341055"/>
              <a:ext cx="609600" cy="1753495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lt1"/>
            </a:solidFill>
            <a:ln w="28575" cap="flat" cmpd="sng">
              <a:solidFill>
                <a:schemeClr val="accent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6" name="Google Shape;126;p4"/>
          <p:cNvGrpSpPr/>
          <p:nvPr/>
        </p:nvGrpSpPr>
        <p:grpSpPr>
          <a:xfrm>
            <a:off x="6301878" y="1074528"/>
            <a:ext cx="5648075" cy="2063119"/>
            <a:chOff x="6301878" y="1074528"/>
            <a:chExt cx="5648075" cy="2063119"/>
          </a:xfrm>
        </p:grpSpPr>
        <p:sp>
          <p:nvSpPr>
            <p:cNvPr id="127" name="Google Shape;127;p4"/>
            <p:cNvSpPr/>
            <p:nvPr/>
          </p:nvSpPr>
          <p:spPr>
            <a:xfrm>
              <a:off x="6301878" y="1568823"/>
              <a:ext cx="5648075" cy="1568824"/>
            </a:xfrm>
            <a:prstGeom prst="roundRect">
              <a:avLst>
                <a:gd name="adj" fmla="val 7788"/>
              </a:avLst>
            </a:prstGeom>
            <a:gradFill>
              <a:gsLst>
                <a:gs pos="0">
                  <a:srgbClr val="B4D4A5"/>
                </a:gs>
                <a:gs pos="50000">
                  <a:srgbClr val="A8CD97"/>
                </a:gs>
                <a:gs pos="100000">
                  <a:srgbClr val="9BC985"/>
                </a:gs>
              </a:gsLst>
              <a:lin ang="5400000" scaled="0"/>
            </a:gradFill>
            <a:ln w="9525" cap="flat" cmpd="sng">
              <a:solidFill>
                <a:schemeClr val="accent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285750" marR="0" lvl="0" indent="-2857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</a:pPr>
              <a:r>
                <a:rPr lang="en-US" sz="1800" b="0" i="0" u="none" strike="noStrike" cap="none" dirty="0" err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nP</a:t>
              </a:r>
              <a:r>
                <a:rPr lang="en-US"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panel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285750" marR="0" lvl="0" indent="-2857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</a:pPr>
              <a:r>
                <a:rPr lang="en-US"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276 </a:t>
              </a:r>
              <a:r>
                <a:rPr lang="en-US" sz="1800" b="0" i="0" u="none" strike="noStrike" cap="none" dirty="0" err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nP</a:t>
              </a:r>
              <a:r>
                <a:rPr lang="en-US"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define variants among 15 genes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742950" marR="0" lvl="1" indent="-2857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</a:pPr>
              <a:r>
                <a:rPr lang="en-US" sz="16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Panel specific spike in is required for variants existing in non-coding regions</a:t>
              </a:r>
              <a:endParaRPr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285750" marR="0" lvl="0" indent="-2857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</a:pPr>
              <a:r>
                <a:rPr lang="en-US"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CNV of CYP2D6 (mass array)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28;p4"/>
            <p:cNvSpPr txBox="1"/>
            <p:nvPr/>
          </p:nvSpPr>
          <p:spPr>
            <a:xfrm>
              <a:off x="8468865" y="1074528"/>
              <a:ext cx="158706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Clinical report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9" name="Google Shape;129;p4"/>
          <p:cNvGrpSpPr/>
          <p:nvPr/>
        </p:nvGrpSpPr>
        <p:grpSpPr>
          <a:xfrm>
            <a:off x="959844" y="1066488"/>
            <a:ext cx="5001686" cy="2036536"/>
            <a:chOff x="959844" y="1066488"/>
            <a:chExt cx="5001686" cy="2036536"/>
          </a:xfrm>
        </p:grpSpPr>
        <p:sp>
          <p:nvSpPr>
            <p:cNvPr id="130" name="Google Shape;130;p4"/>
            <p:cNvSpPr/>
            <p:nvPr/>
          </p:nvSpPr>
          <p:spPr>
            <a:xfrm>
              <a:off x="959844" y="1577789"/>
              <a:ext cx="5001686" cy="1525235"/>
            </a:xfrm>
            <a:prstGeom prst="roundRect">
              <a:avLst>
                <a:gd name="adj" fmla="val 7788"/>
              </a:avLst>
            </a:prstGeom>
            <a:gradFill>
              <a:gsLst>
                <a:gs pos="0">
                  <a:srgbClr val="A6B6DE"/>
                </a:gs>
                <a:gs pos="50000">
                  <a:srgbClr val="98AAD9"/>
                </a:gs>
                <a:gs pos="100000">
                  <a:srgbClr val="859CD7"/>
                </a:gs>
              </a:gsLst>
              <a:lin ang="5400000" scaled="0"/>
            </a:gradFill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285750" marR="0" lvl="0" indent="-2857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</a:pPr>
              <a:r>
                <a:rPr lang="en-US"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IDT Exome capture set (v2)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285750" marR="0" lvl="0" indent="-2857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</a:pPr>
              <a:r>
                <a:rPr lang="en-US"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WES 75x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285750" marR="0" lvl="0" indent="-2857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</a:pPr>
              <a:r>
                <a:rPr lang="en-US"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5-10 % exome bed intervals &lt; </a:t>
              </a:r>
              <a:r>
                <a:rPr lang="en-US" sz="18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20</a:t>
              </a:r>
              <a:r>
                <a:rPr lang="en-US"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x (2% by 150x) 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" name="Google Shape;131;p4"/>
            <p:cNvSpPr txBox="1"/>
            <p:nvPr/>
          </p:nvSpPr>
          <p:spPr>
            <a:xfrm>
              <a:off x="2734237" y="1066488"/>
              <a:ext cx="1640540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Research/Data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2" name="Google Shape;132;p4"/>
          <p:cNvGrpSpPr/>
          <p:nvPr/>
        </p:nvGrpSpPr>
        <p:grpSpPr>
          <a:xfrm>
            <a:off x="8781393" y="3568262"/>
            <a:ext cx="3111062" cy="1135118"/>
            <a:chOff x="8781393" y="3568262"/>
            <a:chExt cx="3111062" cy="1135118"/>
          </a:xfrm>
        </p:grpSpPr>
        <p:sp>
          <p:nvSpPr>
            <p:cNvPr id="133" name="Google Shape;133;p4"/>
            <p:cNvSpPr/>
            <p:nvPr/>
          </p:nvSpPr>
          <p:spPr>
            <a:xfrm>
              <a:off x="8781393" y="3568262"/>
              <a:ext cx="2758965" cy="488731"/>
            </a:xfrm>
            <a:prstGeom prst="roundRect">
              <a:avLst>
                <a:gd name="adj" fmla="val 7788"/>
              </a:avLst>
            </a:prstGeom>
            <a:gradFill>
              <a:gsLst>
                <a:gs pos="0">
                  <a:srgbClr val="FFDC9B"/>
                </a:gs>
                <a:gs pos="50000">
                  <a:srgbClr val="FFD68D"/>
                </a:gs>
                <a:gs pos="100000">
                  <a:srgbClr val="FFD478"/>
                </a:gs>
              </a:gsLst>
              <a:lin ang="5400000" scaled="0"/>
            </a:gradFill>
            <a:ln w="9525" cap="flat" cmpd="sng">
              <a:solidFill>
                <a:schemeClr val="accent6"/>
              </a:solidFill>
              <a:prstDash val="lg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285750" marR="0" lvl="0" indent="-2857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</a:pPr>
              <a:r>
                <a:rPr lang="en-US"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Hereditary cancer (x)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34;p4"/>
            <p:cNvSpPr/>
            <p:nvPr/>
          </p:nvSpPr>
          <p:spPr>
            <a:xfrm>
              <a:off x="9133490" y="4214649"/>
              <a:ext cx="2758965" cy="488731"/>
            </a:xfrm>
            <a:prstGeom prst="roundRect">
              <a:avLst>
                <a:gd name="adj" fmla="val 7788"/>
              </a:avLst>
            </a:prstGeom>
            <a:gradFill>
              <a:gsLst>
                <a:gs pos="0">
                  <a:srgbClr val="F7BCA2"/>
                </a:gs>
                <a:gs pos="50000">
                  <a:srgbClr val="F4B093"/>
                </a:gs>
                <a:gs pos="100000">
                  <a:srgbClr val="F7A47F"/>
                </a:gs>
              </a:gsLst>
              <a:lin ang="5400000" scaled="0"/>
            </a:gradFill>
            <a:ln w="9525" cap="flat" cmpd="sng">
              <a:solidFill>
                <a:schemeClr val="accent2"/>
              </a:solidFill>
              <a:prstDash val="lg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285750" marR="0" lvl="0" indent="-2857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</a:pPr>
              <a:r>
                <a:rPr lang="en-US"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Cardiovascular (c)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622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2800" dirty="0"/>
              <a:t>dna germline (xG/</a:t>
            </a:r>
            <a:r>
              <a:rPr lang="en-US" sz="2800" dirty="0" err="1"/>
              <a:t>nP</a:t>
            </a:r>
            <a:r>
              <a:rPr lang="en-US" sz="2800" dirty="0"/>
              <a:t>) workflow</a:t>
            </a:r>
            <a:endParaRPr dirty="0"/>
          </a:p>
        </p:txBody>
      </p:sp>
      <p:pic>
        <p:nvPicPr>
          <p:cNvPr id="141" name="Google Shape;141;p26" descr="A screenshot of a cell phon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790" y="1819833"/>
            <a:ext cx="12093784" cy="31555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2" name="Google Shape;142;p26"/>
          <p:cNvGrpSpPr/>
          <p:nvPr/>
        </p:nvGrpSpPr>
        <p:grpSpPr>
          <a:xfrm>
            <a:off x="7638333" y="1280714"/>
            <a:ext cx="2976498" cy="1310084"/>
            <a:chOff x="7638333" y="1280714"/>
            <a:chExt cx="2976498" cy="1310084"/>
          </a:xfrm>
        </p:grpSpPr>
        <p:sp>
          <p:nvSpPr>
            <p:cNvPr id="143" name="Google Shape;143;p26"/>
            <p:cNvSpPr/>
            <p:nvPr/>
          </p:nvSpPr>
          <p:spPr>
            <a:xfrm>
              <a:off x="8606519" y="2232210"/>
              <a:ext cx="663386" cy="358588"/>
            </a:xfrm>
            <a:prstGeom prst="rect">
              <a:avLst/>
            </a:prstGeom>
            <a:solidFill>
              <a:srgbClr val="A8D08C"/>
            </a:solidFill>
            <a:ln w="25400" cap="flat" cmpd="sng">
              <a:solidFill>
                <a:srgbClr val="31538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Pass</a:t>
              </a:r>
              <a:endParaRPr/>
            </a:p>
          </p:txBody>
        </p:sp>
        <p:sp>
          <p:nvSpPr>
            <p:cNvPr id="144" name="Google Shape;144;p26"/>
            <p:cNvSpPr/>
            <p:nvPr/>
          </p:nvSpPr>
          <p:spPr>
            <a:xfrm>
              <a:off x="8606520" y="1757081"/>
              <a:ext cx="663386" cy="358588"/>
            </a:xfrm>
            <a:prstGeom prst="rect">
              <a:avLst/>
            </a:prstGeom>
            <a:solidFill>
              <a:srgbClr val="C55A11"/>
            </a:solidFill>
            <a:ln w="25400" cap="flat" cmpd="sng">
              <a:solidFill>
                <a:srgbClr val="31538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Null</a:t>
              </a:r>
              <a:endParaRPr/>
            </a:p>
          </p:txBody>
        </p:sp>
        <p:sp>
          <p:nvSpPr>
            <p:cNvPr id="145" name="Google Shape;145;p26"/>
            <p:cNvSpPr txBox="1"/>
            <p:nvPr/>
          </p:nvSpPr>
          <p:spPr>
            <a:xfrm>
              <a:off x="8212288" y="1280714"/>
              <a:ext cx="240254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Clinical geneticist</a:t>
              </a:r>
              <a:endParaRPr dirty="0"/>
            </a:p>
          </p:txBody>
        </p:sp>
        <p:sp>
          <p:nvSpPr>
            <p:cNvPr id="146" name="Google Shape;146;p26"/>
            <p:cNvSpPr/>
            <p:nvPr/>
          </p:nvSpPr>
          <p:spPr>
            <a:xfrm>
              <a:off x="9538849" y="1757080"/>
              <a:ext cx="663386" cy="358588"/>
            </a:xfrm>
            <a:prstGeom prst="rect">
              <a:avLst/>
            </a:prstGeom>
            <a:solidFill>
              <a:srgbClr val="A8D08C"/>
            </a:solidFill>
            <a:ln w="25400" cap="flat" cmpd="sng">
              <a:solidFill>
                <a:srgbClr val="31538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PWE</a:t>
              </a:r>
              <a:endParaRPr/>
            </a:p>
          </p:txBody>
        </p:sp>
        <p:sp>
          <p:nvSpPr>
            <p:cNvPr id="147" name="Google Shape;147;p26"/>
            <p:cNvSpPr/>
            <p:nvPr/>
          </p:nvSpPr>
          <p:spPr>
            <a:xfrm>
              <a:off x="7638333" y="1757081"/>
              <a:ext cx="663386" cy="358588"/>
            </a:xfrm>
            <a:prstGeom prst="rect">
              <a:avLst/>
            </a:prstGeom>
            <a:solidFill>
              <a:srgbClr val="F5AA9B"/>
            </a:solidFill>
            <a:ln w="25400" cap="flat" cmpd="sng">
              <a:solidFill>
                <a:srgbClr val="31538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Fail</a:t>
              </a:r>
              <a:endParaRPr/>
            </a:p>
          </p:txBody>
        </p:sp>
        <p:sp>
          <p:nvSpPr>
            <p:cNvPr id="148" name="Google Shape;148;p26"/>
            <p:cNvSpPr/>
            <p:nvPr/>
          </p:nvSpPr>
          <p:spPr>
            <a:xfrm>
              <a:off x="9314330" y="1855694"/>
              <a:ext cx="206188" cy="197224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49;p26"/>
            <p:cNvSpPr/>
            <p:nvPr/>
          </p:nvSpPr>
          <p:spPr>
            <a:xfrm rot="10800000">
              <a:off x="8346142" y="1855694"/>
              <a:ext cx="206188" cy="197224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0" name="Google Shape;150;p26"/>
          <p:cNvSpPr txBox="1"/>
          <p:nvPr/>
        </p:nvSpPr>
        <p:spPr>
          <a:xfrm>
            <a:off x="654424" y="6087035"/>
            <a:ext cx="491265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sng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xG_atlassian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7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515600" cy="8225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 sz="2800"/>
              <a:t>Mass spectrometry </a:t>
            </a:r>
            <a:endParaRPr/>
          </a:p>
        </p:txBody>
      </p:sp>
      <p:sp>
        <p:nvSpPr>
          <p:cNvPr id="157" name="Google Shape;157;p7"/>
          <p:cNvSpPr txBox="1">
            <a:spLocks noGrp="1"/>
          </p:cNvSpPr>
          <p:nvPr>
            <p:ph type="body" idx="1"/>
          </p:nvPr>
        </p:nvSpPr>
        <p:spPr>
          <a:xfrm>
            <a:off x="838200" y="4256691"/>
            <a:ext cx="10515600" cy="19202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Characterize segments by their traveling time in electric field</a:t>
            </a:r>
            <a:endParaRPr/>
          </a:p>
          <a:p>
            <a:pPr marL="228600" lvl="0" indent="-2286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Break/prep sample with different mass/charge ratio</a:t>
            </a:r>
            <a:endParaRPr/>
          </a:p>
          <a:p>
            <a:pPr marL="228600" lvl="0" indent="-2286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Proteomics, Metabolomics and Genomics</a:t>
            </a:r>
            <a:endParaRPr/>
          </a:p>
          <a:p>
            <a:pPr marL="228600" lvl="0" indent="-508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pic>
        <p:nvPicPr>
          <p:cNvPr id="158" name="Google Shape;158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79505" y="1247233"/>
            <a:ext cx="7813368" cy="2632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7" descr="A picture containing drawing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0800000">
            <a:off x="4490995" y="803187"/>
            <a:ext cx="2478216" cy="728877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7"/>
          <p:cNvSpPr txBox="1"/>
          <p:nvPr/>
        </p:nvSpPr>
        <p:spPr>
          <a:xfrm>
            <a:off x="4263650" y="296420"/>
            <a:ext cx="803189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+</a:t>
            </a:r>
            <a:endParaRPr/>
          </a:p>
        </p:txBody>
      </p:sp>
      <p:sp>
        <p:nvSpPr>
          <p:cNvPr id="161" name="Google Shape;161;p7"/>
          <p:cNvSpPr txBox="1"/>
          <p:nvPr/>
        </p:nvSpPr>
        <p:spPr>
          <a:xfrm>
            <a:off x="6455057" y="312186"/>
            <a:ext cx="803189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8"/>
          <p:cNvSpPr txBox="1">
            <a:spLocks noGrp="1"/>
          </p:cNvSpPr>
          <p:nvPr>
            <p:ph type="title"/>
          </p:nvPr>
        </p:nvSpPr>
        <p:spPr>
          <a:xfrm>
            <a:off x="829056" y="264541"/>
            <a:ext cx="10515600" cy="485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 sz="2800"/>
              <a:t>Massarray for SNP fingerprinting and CNV calling</a:t>
            </a:r>
            <a:endParaRPr/>
          </a:p>
        </p:txBody>
      </p:sp>
      <p:sp>
        <p:nvSpPr>
          <p:cNvPr id="167" name="Google Shape;167;p8"/>
          <p:cNvSpPr txBox="1">
            <a:spLocks noGrp="1"/>
          </p:cNvSpPr>
          <p:nvPr>
            <p:ph type="body" idx="1"/>
          </p:nvPr>
        </p:nvSpPr>
        <p:spPr>
          <a:xfrm>
            <a:off x="3926541" y="878539"/>
            <a:ext cx="7010400" cy="5193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 dirty="0"/>
              <a:t>Plate base for cost saving</a:t>
            </a:r>
            <a:endParaRPr dirty="0"/>
          </a:p>
          <a:p>
            <a:pPr marL="2286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 dirty="0"/>
              <a:t>Designated assays to call genotype of </a:t>
            </a:r>
            <a:r>
              <a:rPr lang="en-US" sz="2400" dirty="0">
                <a:solidFill>
                  <a:srgbClr val="FF0000"/>
                </a:solidFill>
              </a:rPr>
              <a:t>known</a:t>
            </a:r>
            <a:r>
              <a:rPr lang="en-US" sz="2400" dirty="0"/>
              <a:t> variants</a:t>
            </a:r>
            <a:endParaRPr lang="en-US" dirty="0"/>
          </a:p>
          <a:p>
            <a:pPr marL="2286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 dirty="0"/>
              <a:t>CYP2D6 CNV is called by controls (1/2/3N)</a:t>
            </a:r>
            <a:endParaRPr lang="en-US" dirty="0"/>
          </a:p>
          <a:p>
            <a:pPr marL="2286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 dirty="0"/>
              <a:t>25 </a:t>
            </a:r>
            <a:r>
              <a:rPr lang="en-US" sz="2400" dirty="0" err="1"/>
              <a:t>exonic</a:t>
            </a:r>
            <a:r>
              <a:rPr lang="en-US" sz="2400" dirty="0"/>
              <a:t> SNPs for fingerprinting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 dirty="0"/>
              <a:t>High allele frequency in population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 dirty="0"/>
              <a:t>Distributed in 23 chromosomes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 dirty="0"/>
              <a:t>Overlap &gt;= 19, concordance &gt; 90%</a:t>
            </a:r>
            <a:endParaRPr dirty="0"/>
          </a:p>
          <a:p>
            <a:pPr marL="45720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 dirty="0"/>
          </a:p>
        </p:txBody>
      </p:sp>
      <p:pic>
        <p:nvPicPr>
          <p:cNvPr id="168" name="Google Shape;168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3266513"/>
            <a:ext cx="4334602" cy="23722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11568" y="745125"/>
            <a:ext cx="2182095" cy="235666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B8585929-D927-B443-BA33-C63E01CE0C5F}"/>
              </a:ext>
            </a:extLst>
          </p:cNvPr>
          <p:cNvGrpSpPr/>
          <p:nvPr/>
        </p:nvGrpSpPr>
        <p:grpSpPr>
          <a:xfrm>
            <a:off x="4288220" y="3745331"/>
            <a:ext cx="7661745" cy="2861653"/>
            <a:chOff x="4288220" y="3745331"/>
            <a:chExt cx="7661745" cy="2861653"/>
          </a:xfrm>
        </p:grpSpPr>
        <p:sp>
          <p:nvSpPr>
            <p:cNvPr id="170" name="Google Shape;170;p8"/>
            <p:cNvSpPr/>
            <p:nvPr/>
          </p:nvSpPr>
          <p:spPr>
            <a:xfrm>
              <a:off x="4288220" y="4383742"/>
              <a:ext cx="2139473" cy="1796342"/>
            </a:xfrm>
            <a:prstGeom prst="ellipse">
              <a:avLst/>
            </a:prstGeom>
            <a:solidFill>
              <a:schemeClr val="accent1"/>
            </a:solidFill>
            <a:ln w="12700" cap="flat" cmpd="sng">
              <a:solidFill>
                <a:srgbClr val="31538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" name="Google Shape;171;p8"/>
            <p:cNvSpPr/>
            <p:nvPr/>
          </p:nvSpPr>
          <p:spPr>
            <a:xfrm>
              <a:off x="4872560" y="4338918"/>
              <a:ext cx="2137840" cy="1833522"/>
            </a:xfrm>
            <a:prstGeom prst="ellipse">
              <a:avLst/>
            </a:prstGeom>
            <a:solidFill>
              <a:srgbClr val="E22938">
                <a:alpha val="24705"/>
              </a:srgbClr>
            </a:solidFill>
            <a:ln w="12700" cap="flat" cmpd="sng">
              <a:solidFill>
                <a:srgbClr val="31538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" name="Google Shape;172;p8"/>
            <p:cNvSpPr txBox="1"/>
            <p:nvPr/>
          </p:nvSpPr>
          <p:spPr>
            <a:xfrm>
              <a:off x="4296388" y="3771124"/>
              <a:ext cx="1817232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Mass array SNP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High, mid confidence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173;p8"/>
            <p:cNvSpPr txBox="1"/>
            <p:nvPr/>
          </p:nvSpPr>
          <p:spPr>
            <a:xfrm>
              <a:off x="6389307" y="3745331"/>
              <a:ext cx="1634106" cy="7386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Pipeline called SNP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Coverage &gt;=10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QUAL &gt;=100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74;p8"/>
            <p:cNvSpPr txBox="1"/>
            <p:nvPr/>
          </p:nvSpPr>
          <p:spPr>
            <a:xfrm>
              <a:off x="4354589" y="4933738"/>
              <a:ext cx="2610577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FFFF00"/>
                  </a:solidFill>
                  <a:latin typeface="Calibri"/>
                  <a:ea typeface="Calibri"/>
                  <a:cs typeface="Calibri"/>
                  <a:sym typeface="Calibri"/>
                </a:rPr>
                <a:t>&gt;= 19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FFFF00"/>
                  </a:solidFill>
                  <a:latin typeface="Calibri"/>
                  <a:ea typeface="Calibri"/>
                  <a:cs typeface="Calibri"/>
                  <a:sym typeface="Calibri"/>
                </a:rPr>
                <a:t>concordance &gt;=90%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aphicFrame>
          <p:nvGraphicFramePr>
            <p:cNvPr id="175" name="Google Shape;175;p8"/>
            <p:cNvGraphicFramePr/>
            <p:nvPr>
              <p:extLst>
                <p:ext uri="{D42A27DB-BD31-4B8C-83A1-F6EECF244321}">
                  <p14:modId xmlns:p14="http://schemas.microsoft.com/office/powerpoint/2010/main" val="3730865827"/>
                </p:ext>
              </p:extLst>
            </p:nvPr>
          </p:nvGraphicFramePr>
          <p:xfrm>
            <a:off x="7171765" y="4607859"/>
            <a:ext cx="4778200" cy="1999125"/>
          </p:xfrm>
          <a:graphic>
            <a:graphicData uri="http://schemas.openxmlformats.org/drawingml/2006/table">
              <a:tbl>
                <a:tblPr firstRow="1" bandRow="1">
                  <a:noFill/>
                  <a:tableStyleId>{9C7CA9D4-FACF-4CBC-9381-7E0C25B6B17A}</a:tableStyleId>
                </a:tblPr>
                <a:tblGrid>
                  <a:gridCol w="717175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762000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941300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  <a:gridCol w="1273000">
                    <a:extLst>
                      <a:ext uri="{9D8B030D-6E8A-4147-A177-3AD203B41FA5}">
                        <a16:colId xmlns:a16="http://schemas.microsoft.com/office/drawing/2014/main" val="20003"/>
                      </a:ext>
                    </a:extLst>
                  </a:gridCol>
                  <a:gridCol w="1084725">
                    <a:extLst>
                      <a:ext uri="{9D8B030D-6E8A-4147-A177-3AD203B41FA5}">
                        <a16:colId xmlns:a16="http://schemas.microsoft.com/office/drawing/2014/main" val="20004"/>
                      </a:ext>
                    </a:extLst>
                  </a:gridCol>
                </a:tblGrid>
                <a:tr h="399825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400"/>
                          <a:buFont typeface="Arial"/>
                          <a:buNone/>
                        </a:pPr>
                        <a:r>
                          <a:rPr lang="en-US" sz="1400" u="none" strike="noStrike" cap="none">
                            <a:solidFill>
                              <a:schemeClr val="dk1"/>
                            </a:solidFill>
                          </a:rPr>
                          <a:t># mass</a:t>
                        </a:r>
                        <a:endParaRPr sz="1400" u="none" strike="noStrike" cap="none"/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400"/>
                          <a:buFont typeface="Arial"/>
                          <a:buNone/>
                        </a:pPr>
                        <a:r>
                          <a:rPr lang="en-US" sz="1400" u="none" strike="noStrike" cap="none">
                            <a:solidFill>
                              <a:schemeClr val="dk1"/>
                            </a:solidFill>
                          </a:rPr>
                          <a:t># ngs</a:t>
                        </a:r>
                        <a:endParaRPr sz="14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400"/>
                          <a:buFont typeface="Arial"/>
                          <a:buNone/>
                        </a:pPr>
                        <a:r>
                          <a:rPr lang="en-US" sz="1400" u="none" strike="noStrike" cap="none">
                            <a:solidFill>
                              <a:schemeClr val="dk1"/>
                            </a:solidFill>
                          </a:rPr>
                          <a:t># overlap</a:t>
                        </a:r>
                        <a:endParaRPr sz="1400" u="none" strike="noStrike" cap="none"/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400"/>
                          <a:buFont typeface="Arial"/>
                          <a:buNone/>
                        </a:pPr>
                        <a:r>
                          <a:rPr lang="en-US" sz="1400" u="none" strike="noStrike" cap="none">
                            <a:solidFill>
                              <a:schemeClr val="dk1"/>
                            </a:solidFill>
                          </a:rPr>
                          <a:t># concordance</a:t>
                        </a:r>
                        <a:endParaRPr sz="1400" u="none" strike="noStrike" cap="none"/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400"/>
                          <a:buFont typeface="Arial"/>
                          <a:buNone/>
                        </a:pPr>
                        <a:r>
                          <a:rPr lang="en-US" sz="1400" u="none" strike="noStrike" cap="none">
                            <a:solidFill>
                              <a:schemeClr val="dk1"/>
                            </a:solidFill>
                          </a:rPr>
                          <a:t>fingerprint</a:t>
                        </a:r>
                        <a:endParaRPr sz="1400" u="none" strike="noStrike" cap="none"/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399825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400"/>
                          <a:buFont typeface="Arial"/>
                          <a:buNone/>
                        </a:pPr>
                        <a:r>
                          <a:rPr lang="en-US" sz="1400" u="none" strike="noStrike" cap="none"/>
                          <a:t>25</a:t>
                        </a:r>
                        <a:endParaRPr sz="1400" u="none" strike="noStrike" cap="none"/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400"/>
                          <a:buFont typeface="Arial"/>
                          <a:buNone/>
                        </a:pPr>
                        <a:r>
                          <a:rPr lang="en-US" sz="1400" u="none" strike="noStrike" cap="none"/>
                          <a:t>24</a:t>
                        </a:r>
                        <a:endParaRPr sz="1400" u="none" strike="noStrike" cap="none"/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400"/>
                          <a:buFont typeface="Arial"/>
                          <a:buNone/>
                        </a:pPr>
                        <a:r>
                          <a:rPr lang="en-US" sz="1400" u="none" strike="noStrike" cap="none"/>
                          <a:t>24</a:t>
                        </a:r>
                        <a:endParaRPr sz="1400" u="none" strike="noStrike" cap="none"/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400"/>
                          <a:buFont typeface="Arial"/>
                          <a:buNone/>
                        </a:pPr>
                        <a:r>
                          <a:rPr lang="en-US" sz="1400" u="none" strike="noStrike" cap="none"/>
                          <a:t>23</a:t>
                        </a:r>
                        <a:endParaRPr sz="1400" u="none" strike="noStrike" cap="none"/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400"/>
                          <a:buFont typeface="Arial"/>
                          <a:buNone/>
                        </a:pPr>
                        <a:r>
                          <a:rPr lang="en-US" sz="1400" u="none" strike="noStrike" cap="none"/>
                          <a:t>Pass</a:t>
                        </a:r>
                        <a:endParaRPr sz="1400" u="none" strike="noStrike" cap="none"/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A8D08C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399825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400"/>
                          <a:buFont typeface="Arial"/>
                          <a:buNone/>
                        </a:pPr>
                        <a:r>
                          <a:rPr lang="en-US" sz="1400" u="none" strike="noStrike" cap="none"/>
                          <a:t>18</a:t>
                        </a:r>
                        <a:endParaRPr sz="1400" u="none" strike="noStrike" cap="none"/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FFC00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400"/>
                          <a:buFont typeface="Arial"/>
                          <a:buNone/>
                        </a:pPr>
                        <a:r>
                          <a:rPr lang="en-US" sz="1400" u="none" strike="noStrike" cap="none"/>
                          <a:t>25</a:t>
                        </a:r>
                        <a:endParaRPr sz="1400" u="none" strike="noStrike" cap="none"/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400"/>
                          <a:buFont typeface="Arial"/>
                          <a:buNone/>
                        </a:pPr>
                        <a:r>
                          <a:rPr lang="en-US" sz="1400" u="none" strike="noStrike" cap="none"/>
                          <a:t>18</a:t>
                        </a:r>
                        <a:endParaRPr sz="1400" u="none" strike="noStrike" cap="none"/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400"/>
                          <a:buFont typeface="Arial"/>
                          <a:buNone/>
                        </a:pPr>
                        <a:r>
                          <a:rPr lang="en-US" sz="1400" u="none" strike="noStrike" cap="none"/>
                          <a:t>18</a:t>
                        </a:r>
                        <a:endParaRPr sz="1400" u="none" strike="noStrike" cap="none"/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400"/>
                          <a:buFont typeface="Arial"/>
                          <a:buNone/>
                        </a:pPr>
                        <a:r>
                          <a:rPr lang="en-US" sz="1400" u="none" strike="noStrike" cap="none"/>
                          <a:t>Fail</a:t>
                        </a:r>
                        <a:endParaRPr sz="1400" u="none" strike="noStrike" cap="none"/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F5AA9B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399825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400"/>
                          <a:buFont typeface="Arial"/>
                          <a:buNone/>
                        </a:pPr>
                        <a:r>
                          <a:rPr lang="en-US" sz="1400" u="none" strike="noStrike" cap="none"/>
                          <a:t>20</a:t>
                        </a:r>
                        <a:endParaRPr sz="1400" u="none" strike="noStrike" cap="none"/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400"/>
                          <a:buFont typeface="Arial"/>
                          <a:buNone/>
                        </a:pPr>
                        <a:r>
                          <a:rPr lang="en-US" sz="1400" u="none" strike="noStrike" cap="none"/>
                          <a:t>21</a:t>
                        </a:r>
                        <a:endParaRPr sz="1400" u="none" strike="noStrike" cap="none"/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400"/>
                          <a:buFont typeface="Arial"/>
                          <a:buNone/>
                        </a:pPr>
                        <a:r>
                          <a:rPr lang="en-US" sz="1400" u="none" strike="noStrike" cap="none"/>
                          <a:t>18</a:t>
                        </a:r>
                        <a:endParaRPr sz="1400" u="none" strike="noStrike" cap="none"/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FFC00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400"/>
                          <a:buFont typeface="Arial"/>
                          <a:buNone/>
                        </a:pPr>
                        <a:r>
                          <a:rPr lang="en-US" sz="1400" u="none" strike="noStrike" cap="none"/>
                          <a:t>18</a:t>
                        </a:r>
                        <a:endParaRPr sz="1400" u="none" strike="noStrike" cap="none"/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400"/>
                          <a:buFont typeface="Arial"/>
                          <a:buNone/>
                        </a:pPr>
                        <a:r>
                          <a:rPr lang="en-US" sz="1400" u="none" strike="noStrike" cap="none"/>
                          <a:t>Fail</a:t>
                        </a:r>
                        <a:endParaRPr sz="1400" u="none" strike="noStrike" cap="none"/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F5AA9B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399825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400"/>
                          <a:buFont typeface="Arial"/>
                          <a:buNone/>
                        </a:pPr>
                        <a:r>
                          <a:rPr lang="en-US" sz="1400" u="none" strike="noStrike" cap="none"/>
                          <a:t>24</a:t>
                        </a:r>
                        <a:endParaRPr sz="1400" u="none" strike="noStrike" cap="none"/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400"/>
                          <a:buFont typeface="Arial"/>
                          <a:buNone/>
                        </a:pPr>
                        <a:r>
                          <a:rPr lang="en-US" sz="1400" u="none" strike="noStrike" cap="none"/>
                          <a:t>24</a:t>
                        </a:r>
                        <a:endParaRPr sz="1400" u="none" strike="noStrike" cap="none"/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400"/>
                          <a:buFont typeface="Arial"/>
                          <a:buNone/>
                        </a:pPr>
                        <a:r>
                          <a:rPr lang="en-US" sz="1400" u="none" strike="noStrike" cap="none"/>
                          <a:t>23</a:t>
                        </a:r>
                        <a:endParaRPr sz="1400" u="none" strike="noStrike" cap="none"/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400"/>
                          <a:buFont typeface="Arial"/>
                          <a:buNone/>
                        </a:pPr>
                        <a:r>
                          <a:rPr lang="en-US" sz="1400" u="none" strike="noStrike" cap="none"/>
                          <a:t>20</a:t>
                        </a:r>
                        <a:endParaRPr sz="1400" u="none" strike="noStrike" cap="none"/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FFC00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400"/>
                          <a:buFont typeface="Arial"/>
                          <a:buNone/>
                        </a:pPr>
                        <a:r>
                          <a:rPr lang="en-US" sz="1400" u="none" strike="noStrike" cap="none"/>
                          <a:t>Fail</a:t>
                        </a:r>
                        <a:endParaRPr sz="1400" u="none" strike="noStrike" cap="none"/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F5AA9B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4"/>
                    </a:ext>
                  </a:extLst>
                </a:tr>
              </a:tbl>
            </a:graphicData>
          </a:graphic>
        </p:graphicFrame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9"/>
          <p:cNvSpPr txBox="1">
            <a:spLocks noGrp="1"/>
          </p:cNvSpPr>
          <p:nvPr>
            <p:ph type="title"/>
          </p:nvPr>
        </p:nvSpPr>
        <p:spPr>
          <a:xfrm>
            <a:off x="357604" y="139695"/>
            <a:ext cx="10515600" cy="907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lang="en-US" sz="3200"/>
              <a:t>Indel detection boosted by GATK haplotypecaller</a:t>
            </a:r>
            <a:endParaRPr/>
          </a:p>
        </p:txBody>
      </p:sp>
      <p:sp>
        <p:nvSpPr>
          <p:cNvPr id="181" name="Google Shape;181;p9"/>
          <p:cNvSpPr txBox="1">
            <a:spLocks noGrp="1"/>
          </p:cNvSpPr>
          <p:nvPr>
            <p:ph type="body" idx="1"/>
          </p:nvPr>
        </p:nvSpPr>
        <p:spPr>
          <a:xfrm>
            <a:off x="394447" y="1237785"/>
            <a:ext cx="7244138" cy="4939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GATK haplotypecaller optimize local alignment for Indel calling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Optionally output pile-up supporting variants as bam</a:t>
            </a:r>
            <a:endParaRPr/>
          </a:p>
        </p:txBody>
      </p:sp>
      <p:pic>
        <p:nvPicPr>
          <p:cNvPr id="182" name="Google Shape;182;p9" descr="A screenshot of a cell phon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7268" y="2795725"/>
            <a:ext cx="5471311" cy="3671983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3" name="Google Shape;183;p9"/>
          <p:cNvSpPr/>
          <p:nvPr/>
        </p:nvSpPr>
        <p:spPr>
          <a:xfrm>
            <a:off x="278780" y="5832088"/>
            <a:ext cx="4003288" cy="278780"/>
          </a:xfrm>
          <a:prstGeom prst="rect">
            <a:avLst/>
          </a:prstGeom>
          <a:noFill/>
          <a:ln w="38100" cap="flat" cmpd="sng">
            <a:solidFill>
              <a:srgbClr val="54813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4" name="Google Shape;184;p9"/>
          <p:cNvPicPr preferRelativeResize="0"/>
          <p:nvPr/>
        </p:nvPicPr>
        <p:blipFill rotWithShape="1">
          <a:blip r:embed="rId4">
            <a:alphaModFix/>
          </a:blip>
          <a:srcRect b="37501"/>
          <a:stretch/>
        </p:blipFill>
        <p:spPr>
          <a:xfrm>
            <a:off x="5801710" y="2785241"/>
            <a:ext cx="6111212" cy="3534876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9"/>
          <p:cNvSpPr txBox="1"/>
          <p:nvPr/>
        </p:nvSpPr>
        <p:spPr>
          <a:xfrm>
            <a:off x="5764306" y="3693459"/>
            <a:ext cx="2743200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Realigned bam by Haplotypecaller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p9"/>
          <p:cNvSpPr txBox="1"/>
          <p:nvPr/>
        </p:nvSpPr>
        <p:spPr>
          <a:xfrm>
            <a:off x="5773273" y="4984373"/>
            <a:ext cx="1810870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Bam by BWA_MEM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</TotalTime>
  <Words>890</Words>
  <Application>Microsoft Macintosh PowerPoint</Application>
  <PresentationFormat>Widescreen</PresentationFormat>
  <Paragraphs>241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Calibri</vt:lpstr>
      <vt:lpstr>Arial</vt:lpstr>
      <vt:lpstr>Helvetica Neue</vt:lpstr>
      <vt:lpstr>Office Theme</vt:lpstr>
      <vt:lpstr>Dna germline (xG) pipeline</vt:lpstr>
      <vt:lpstr>Outline </vt:lpstr>
      <vt:lpstr>Germline genetic testing </vt:lpstr>
      <vt:lpstr> nP (neuro Psych) panel</vt:lpstr>
      <vt:lpstr>Exome backbone based product development strategy</vt:lpstr>
      <vt:lpstr>dna germline (xG/nP) workflow</vt:lpstr>
      <vt:lpstr>Mass spectrometry </vt:lpstr>
      <vt:lpstr>Massarray for SNP fingerprinting and CNV calling</vt:lpstr>
      <vt:lpstr>Indel detection boosted by GATK haplotypecaller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Pike</vt:lpstr>
      <vt:lpstr>Synapse</vt:lpstr>
      <vt:lpstr>PowerPoint Presentation</vt:lpstr>
      <vt:lpstr>PowerPoint Presentation</vt:lpstr>
      <vt:lpstr>PowerPoint Presentation</vt:lpstr>
      <vt:lpstr>backup</vt:lpstr>
      <vt:lpstr>xG probe set evolution </vt:lpstr>
      <vt:lpstr>Bed size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Dna germline (xG) pipeline</dc:title>
  <dc:creator>Yifei Kong</dc:creator>
  <cp:lastModifiedBy>Yifei Kong</cp:lastModifiedBy>
  <cp:revision>5</cp:revision>
  <dcterms:created xsi:type="dcterms:W3CDTF">2020-06-02T14:57:28Z</dcterms:created>
  <dcterms:modified xsi:type="dcterms:W3CDTF">2020-10-07T12:54:41Z</dcterms:modified>
</cp:coreProperties>
</file>